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7" roundtripDataSignature="AMtx7mjZormdkdP+fEgIcmly/L2vRImR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change , </a:t>
            </a:r>
            <a:r>
              <a:rPr lang="en-US"/>
              <a:t>remove Sequential()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296e11ce_0_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6296e11ce_0_11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296e11ce_0_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6296e11ce_0_16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Focal loss</a:t>
            </a:r>
            <a:endParaRPr/>
          </a:p>
        </p:txBody>
      </p:sp>
      <p:sp>
        <p:nvSpPr>
          <p:cNvPr id="220" name="Google Shape;220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batch % 4 == 0 : </a:t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must have, no_grad</a:t>
            </a:r>
            <a:endParaRPr/>
          </a:p>
        </p:txBody>
      </p:sp>
      <p:sp>
        <p:nvSpPr>
          <p:cNvPr id="238" name="Google Shape;238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296e11ce_0_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6296e11ce_0_28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6296e11ce_0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06296e11ce_0_41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H5 </a:t>
            </a:r>
            <a:endParaRPr/>
          </a:p>
        </p:txBody>
      </p:sp>
      <p:sp>
        <p:nvSpPr>
          <p:cNvPr id="275" name="Google Shape;275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similar to numpy </a:t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bffe9d53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6bffe9d53_0_0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spotlights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" name="Google Shape;13;p39"/>
          <p:cNvSpPr/>
          <p:nvPr/>
        </p:nvSpPr>
        <p:spPr>
          <a:xfrm>
            <a:off x="-1" y="4892040"/>
            <a:ext cx="12192000" cy="1965960"/>
          </a:xfrm>
          <a:custGeom>
            <a:rect b="b" l="l" r="r" t="t"/>
            <a:pathLst>
              <a:path extrusionOk="0" h="1965959" w="12192000">
                <a:moveTo>
                  <a:pt x="12192001" y="0"/>
                </a:moveTo>
                <a:lnTo>
                  <a:pt x="0" y="0"/>
                </a:lnTo>
                <a:lnTo>
                  <a:pt x="0" y="1965959"/>
                </a:lnTo>
                <a:lnTo>
                  <a:pt x="12192001" y="1965959"/>
                </a:lnTo>
                <a:lnTo>
                  <a:pt x="12192001" y="0"/>
                </a:lnTo>
                <a:close/>
              </a:path>
            </a:pathLst>
          </a:custGeom>
          <a:solidFill>
            <a:srgbClr val="000000">
              <a:alpha val="7215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3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916939" y="111253"/>
            <a:ext cx="10358120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" type="body"/>
          </p:nvPr>
        </p:nvSpPr>
        <p:spPr>
          <a:xfrm>
            <a:off x="916939" y="1795778"/>
            <a:ext cx="10358120" cy="186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916939" y="111253"/>
            <a:ext cx="10358120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/>
          <p:nvPr>
            <p:ph type="title"/>
          </p:nvPr>
        </p:nvSpPr>
        <p:spPr>
          <a:xfrm>
            <a:off x="916939" y="111253"/>
            <a:ext cx="10358120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916939" y="111253"/>
            <a:ext cx="10358120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916939" y="1795778"/>
            <a:ext cx="10358120" cy="186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3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1048003" y="5327396"/>
            <a:ext cx="59055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Tutorial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8536952" y="5283700"/>
            <a:ext cx="1800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7E6E6"/>
                </a:solidFill>
                <a:latin typeface="Trebuchet MS"/>
                <a:ea typeface="Trebuchet MS"/>
                <a:cs typeface="Trebuchet MS"/>
                <a:sym typeface="Trebuchet MS"/>
              </a:rPr>
              <a:t>Xuming</a:t>
            </a:r>
            <a:r>
              <a:rPr lang="en-US" sz="2000">
                <a:solidFill>
                  <a:srgbClr val="E7E6E6"/>
                </a:solidFill>
                <a:latin typeface="Trebuchet MS"/>
                <a:ea typeface="Trebuchet MS"/>
                <a:cs typeface="Trebuchet MS"/>
                <a:sym typeface="Trebuchet MS"/>
              </a:rPr>
              <a:t> Wang  Dec 8th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8138159" y="5325064"/>
            <a:ext cx="0" cy="914400"/>
          </a:xfrm>
          <a:custGeom>
            <a:rect b="b" l="l" r="r" t="t"/>
            <a:pathLst>
              <a:path extrusionOk="0" h="914400" w="120000">
                <a:moveTo>
                  <a:pt x="0" y="914400"/>
                </a:move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19" y="1282"/>
            <a:ext cx="12191975" cy="6856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707600" y="2615975"/>
            <a:ext cx="109731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Datasets &amp; DataLoaders</a:t>
            </a:r>
            <a:endParaRPr sz="8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type="title"/>
          </p:nvPr>
        </p:nvSpPr>
        <p:spPr>
          <a:xfrm>
            <a:off x="916957" y="413000"/>
            <a:ext cx="6517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a Dataset</a:t>
            </a:r>
            <a:endParaRPr/>
          </a:p>
        </p:txBody>
      </p:sp>
      <p:pic>
        <p:nvPicPr>
          <p:cNvPr id="107" name="Google Shape;1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694" y="1032175"/>
            <a:ext cx="9077331" cy="5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916953" y="413000"/>
            <a:ext cx="9936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Iterating and Visualizing the Dataset</a:t>
            </a:r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25" y="1284225"/>
            <a:ext cx="6734175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100" y="1284225"/>
            <a:ext cx="4999326" cy="497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/>
          <p:nvPr>
            <p:ph type="title"/>
          </p:nvPr>
        </p:nvSpPr>
        <p:spPr>
          <a:xfrm>
            <a:off x="916953" y="413000"/>
            <a:ext cx="10522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Iterating and Visualizing the Dataloader</a:t>
            </a:r>
            <a:endParaRPr/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00" y="1053700"/>
            <a:ext cx="10584712" cy="58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916951" y="413000"/>
            <a:ext cx="10119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Dataset for your files</a:t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1471599" y="1065098"/>
            <a:ext cx="8916517" cy="5792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916952" y="413000"/>
            <a:ext cx="10148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Dataset for your files</a:t>
            </a:r>
            <a:endParaRPr/>
          </a:p>
        </p:txBody>
      </p:sp>
      <p:grpSp>
        <p:nvGrpSpPr>
          <p:cNvPr id="132" name="Google Shape;132;p15"/>
          <p:cNvGrpSpPr/>
          <p:nvPr/>
        </p:nvGrpSpPr>
        <p:grpSpPr>
          <a:xfrm>
            <a:off x="1357312" y="1065098"/>
            <a:ext cx="9145270" cy="5793219"/>
            <a:chOff x="1357312" y="1065098"/>
            <a:chExt cx="9145270" cy="5793219"/>
          </a:xfrm>
        </p:grpSpPr>
        <p:sp>
          <p:nvSpPr>
            <p:cNvPr id="133" name="Google Shape;133;p15"/>
            <p:cNvSpPr/>
            <p:nvPr/>
          </p:nvSpPr>
          <p:spPr>
            <a:xfrm>
              <a:off x="1471599" y="1065098"/>
              <a:ext cx="8916600" cy="5793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357312" y="1103312"/>
              <a:ext cx="9145270" cy="5755005"/>
            </a:xfrm>
            <a:custGeom>
              <a:rect b="b" l="l" r="r" t="t"/>
              <a:pathLst>
                <a:path extrusionOk="0" h="5755005" w="9145270">
                  <a:moveTo>
                    <a:pt x="9030805" y="0"/>
                  </a:moveTo>
                  <a:lnTo>
                    <a:pt x="0" y="0"/>
                  </a:lnTo>
                  <a:lnTo>
                    <a:pt x="0" y="1325562"/>
                  </a:lnTo>
                  <a:lnTo>
                    <a:pt x="9030805" y="1325562"/>
                  </a:lnTo>
                  <a:lnTo>
                    <a:pt x="9030805" y="0"/>
                  </a:lnTo>
                  <a:close/>
                </a:path>
                <a:path extrusionOk="0" h="5755005" w="9145270">
                  <a:moveTo>
                    <a:pt x="9145092" y="2643924"/>
                  </a:moveTo>
                  <a:lnTo>
                    <a:pt x="114287" y="2643924"/>
                  </a:lnTo>
                  <a:lnTo>
                    <a:pt x="114287" y="5754687"/>
                  </a:lnTo>
                  <a:lnTo>
                    <a:pt x="9145092" y="5754687"/>
                  </a:lnTo>
                  <a:lnTo>
                    <a:pt x="9145092" y="2643924"/>
                  </a:lnTo>
                  <a:close/>
                </a:path>
              </a:pathLst>
            </a:custGeom>
            <a:solidFill>
              <a:srgbClr val="FFFFFF">
                <a:alpha val="796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title"/>
          </p:nvPr>
        </p:nvSpPr>
        <p:spPr>
          <a:xfrm>
            <a:off x="916939" y="413004"/>
            <a:ext cx="890905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Dataset for your files</a:t>
            </a:r>
            <a:endParaRPr/>
          </a:p>
        </p:txBody>
      </p:sp>
      <p:grpSp>
        <p:nvGrpSpPr>
          <p:cNvPr id="140" name="Google Shape;140;p16"/>
          <p:cNvGrpSpPr/>
          <p:nvPr/>
        </p:nvGrpSpPr>
        <p:grpSpPr>
          <a:xfrm>
            <a:off x="1357312" y="1065098"/>
            <a:ext cx="9145270" cy="5792901"/>
            <a:chOff x="1357312" y="1065098"/>
            <a:chExt cx="9145270" cy="5792901"/>
          </a:xfrm>
        </p:grpSpPr>
        <p:sp>
          <p:nvSpPr>
            <p:cNvPr id="141" name="Google Shape;141;p16"/>
            <p:cNvSpPr/>
            <p:nvPr/>
          </p:nvSpPr>
          <p:spPr>
            <a:xfrm>
              <a:off x="1471599" y="1065098"/>
              <a:ext cx="8916517" cy="579290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357312" y="1200149"/>
              <a:ext cx="9145270" cy="5657850"/>
            </a:xfrm>
            <a:custGeom>
              <a:rect b="b" l="l" r="r" t="t"/>
              <a:pathLst>
                <a:path extrusionOk="0" h="5657850" w="9145270">
                  <a:moveTo>
                    <a:pt x="9030805" y="0"/>
                  </a:moveTo>
                  <a:lnTo>
                    <a:pt x="0" y="0"/>
                  </a:lnTo>
                  <a:lnTo>
                    <a:pt x="0" y="2386012"/>
                  </a:lnTo>
                  <a:lnTo>
                    <a:pt x="9030805" y="2386012"/>
                  </a:lnTo>
                  <a:lnTo>
                    <a:pt x="9030805" y="0"/>
                  </a:lnTo>
                  <a:close/>
                </a:path>
                <a:path extrusionOk="0" h="5657850" w="9145270">
                  <a:moveTo>
                    <a:pt x="9145092" y="3028950"/>
                  </a:moveTo>
                  <a:lnTo>
                    <a:pt x="114287" y="3028950"/>
                  </a:lnTo>
                  <a:lnTo>
                    <a:pt x="114287" y="5657850"/>
                  </a:lnTo>
                  <a:lnTo>
                    <a:pt x="9145092" y="5657850"/>
                  </a:lnTo>
                  <a:lnTo>
                    <a:pt x="9145092" y="3028950"/>
                  </a:lnTo>
                  <a:close/>
                </a:path>
              </a:pathLst>
            </a:custGeom>
            <a:solidFill>
              <a:srgbClr val="FFFFFF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916951" y="413000"/>
            <a:ext cx="10077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Custom Dataset for your files</a:t>
            </a:r>
            <a:endParaRPr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357312" y="1065098"/>
            <a:ext cx="9030970" cy="5792901"/>
            <a:chOff x="1357312" y="1065098"/>
            <a:chExt cx="9030970" cy="5792901"/>
          </a:xfrm>
        </p:grpSpPr>
        <p:sp>
          <p:nvSpPr>
            <p:cNvPr id="149" name="Google Shape;149;p17"/>
            <p:cNvSpPr/>
            <p:nvPr/>
          </p:nvSpPr>
          <p:spPr>
            <a:xfrm>
              <a:off x="1471599" y="1065098"/>
              <a:ext cx="8916517" cy="579290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357312" y="1185862"/>
              <a:ext cx="9030970" cy="3028950"/>
            </a:xfrm>
            <a:custGeom>
              <a:rect b="b" l="l" r="r" t="t"/>
              <a:pathLst>
                <a:path extrusionOk="0" h="3028950" w="9030970">
                  <a:moveTo>
                    <a:pt x="9030804" y="0"/>
                  </a:moveTo>
                  <a:lnTo>
                    <a:pt x="0" y="0"/>
                  </a:lnTo>
                  <a:lnTo>
                    <a:pt x="0" y="3028950"/>
                  </a:lnTo>
                  <a:lnTo>
                    <a:pt x="9030804" y="3028950"/>
                  </a:lnTo>
                  <a:lnTo>
                    <a:pt x="9030804" y="0"/>
                  </a:lnTo>
                  <a:close/>
                </a:path>
              </a:pathLst>
            </a:custGeom>
            <a:solidFill>
              <a:srgbClr val="FFFFFF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512614" y="322550"/>
            <a:ext cx="115887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5080" rtl="0" algn="l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data for training with  DataLoaders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36234" y="1749641"/>
            <a:ext cx="11541465" cy="34438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696030" y="413000"/>
            <a:ext cx="9977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 through the DataLoader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552569" y="1655609"/>
            <a:ext cx="10624907" cy="42033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>
            <p:ph type="title"/>
          </p:nvPr>
        </p:nvSpPr>
        <p:spPr>
          <a:xfrm>
            <a:off x="916952" y="413000"/>
            <a:ext cx="4048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MNIST</a:t>
            </a:r>
            <a:endParaRPr/>
          </a:p>
        </p:txBody>
      </p:sp>
      <p:pic>
        <p:nvPicPr>
          <p:cNvPr id="53" name="Google Shape;5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13" y="967250"/>
            <a:ext cx="5196350" cy="51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19" y="1282"/>
            <a:ext cx="12191975" cy="6856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2821953" y="2522225"/>
            <a:ext cx="84927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Neural Network</a:t>
            </a:r>
            <a:endParaRPr sz="8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916957" y="413000"/>
            <a:ext cx="6201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torch.nn.Module</a:t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171035" y="2581912"/>
            <a:ext cx="10352598" cy="17638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916954" y="413000"/>
            <a:ext cx="6912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Device for Training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629337" y="1782746"/>
            <a:ext cx="10779336" cy="37385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916956" y="413000"/>
            <a:ext cx="5622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Class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358502" y="1333874"/>
            <a:ext cx="9697200" cy="524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916955" y="413000"/>
            <a:ext cx="5404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Class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1634112" y="1339211"/>
            <a:ext cx="9358500" cy="532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916958" y="413000"/>
            <a:ext cx="624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Class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1707448" y="1614450"/>
            <a:ext cx="9462947" cy="4684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296e11ce_0_11"/>
          <p:cNvSpPr txBox="1"/>
          <p:nvPr>
            <p:ph type="title"/>
          </p:nvPr>
        </p:nvSpPr>
        <p:spPr>
          <a:xfrm>
            <a:off x="916946" y="413000"/>
            <a:ext cx="9708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Class(flexible)</a:t>
            </a:r>
            <a:endParaRPr/>
          </a:p>
        </p:txBody>
      </p:sp>
      <p:pic>
        <p:nvPicPr>
          <p:cNvPr id="204" name="Google Shape;204;g106296e11c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25" y="1188150"/>
            <a:ext cx="8048625" cy="5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06296e11ce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650" y="1887144"/>
            <a:ext cx="5351200" cy="3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296e11ce_0_16"/>
          <p:cNvSpPr txBox="1"/>
          <p:nvPr>
            <p:ph type="title"/>
          </p:nvPr>
        </p:nvSpPr>
        <p:spPr>
          <a:xfrm>
            <a:off x="916945" y="413000"/>
            <a:ext cx="9811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Define the Class(flexible)</a:t>
            </a:r>
            <a:endParaRPr/>
          </a:p>
        </p:txBody>
      </p:sp>
      <p:pic>
        <p:nvPicPr>
          <p:cNvPr id="211" name="Google Shape;211;g106296e11c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50" y="1389850"/>
            <a:ext cx="13091099" cy="45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19" y="1282"/>
            <a:ext cx="12191975" cy="6856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721675" y="2522225"/>
            <a:ext cx="116016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Optimizing Model Params</a:t>
            </a:r>
            <a:endParaRPr sz="8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916959" y="413000"/>
            <a:ext cx="5542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Function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810560" y="2297842"/>
            <a:ext cx="10724993" cy="22597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>
            <a:off x="19" y="1282"/>
            <a:ext cx="12191975" cy="6856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" name="Google Shape;59;p3"/>
          <p:cNvSpPr txBox="1"/>
          <p:nvPr>
            <p:ph type="title"/>
          </p:nvPr>
        </p:nvSpPr>
        <p:spPr>
          <a:xfrm>
            <a:off x="3569175" y="2613650"/>
            <a:ext cx="46836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Tensors</a:t>
            </a:r>
            <a:endParaRPr sz="8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916956" y="413000"/>
            <a:ext cx="340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1000076" y="1469740"/>
            <a:ext cx="10577552" cy="44174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916952" y="413000"/>
            <a:ext cx="8761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Implementation – Train Loop</a:t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1267619" y="1650312"/>
            <a:ext cx="10230300" cy="430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916952" y="413000"/>
            <a:ext cx="8826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Implementation – Test Loop</a:t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1182682" y="1885950"/>
            <a:ext cx="10279054" cy="3600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916953" y="413000"/>
            <a:ext cx="5835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Implementation</a:t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709502" y="2188518"/>
            <a:ext cx="10796401" cy="28537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916957" y="413000"/>
            <a:ext cx="7343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Implementation</a:t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1539710" y="1677895"/>
            <a:ext cx="8790151" cy="49178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6296e11ce_0_28"/>
          <p:cNvSpPr txBox="1"/>
          <p:nvPr>
            <p:ph type="title"/>
          </p:nvPr>
        </p:nvSpPr>
        <p:spPr>
          <a:xfrm>
            <a:off x="916948" y="413000"/>
            <a:ext cx="9708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Own Loss - Focal Loss(BCE)</a:t>
            </a:r>
            <a:endParaRPr/>
          </a:p>
        </p:txBody>
      </p:sp>
      <p:pic>
        <p:nvPicPr>
          <p:cNvPr id="259" name="Google Shape;259;g106296e11ce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400"/>
            <a:ext cx="8337176" cy="504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296e11ce_0_41"/>
          <p:cNvSpPr txBox="1"/>
          <p:nvPr>
            <p:ph type="title"/>
          </p:nvPr>
        </p:nvSpPr>
        <p:spPr>
          <a:xfrm>
            <a:off x="916957" y="413000"/>
            <a:ext cx="7343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Own Loss</a:t>
            </a:r>
            <a:endParaRPr/>
          </a:p>
        </p:txBody>
      </p:sp>
      <p:pic>
        <p:nvPicPr>
          <p:cNvPr id="265" name="Google Shape;265;g106296e11ce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25" y="1265000"/>
            <a:ext cx="11223176" cy="45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06296e11ce_0_41" title="eq-1: Focal Los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000" y="1436051"/>
            <a:ext cx="2753950" cy="453500"/>
          </a:xfrm>
          <a:prstGeom prst="rect">
            <a:avLst/>
          </a:prstGeom>
          <a:noFill/>
          <a:ln cap="flat" cmpd="sng" w="9525">
            <a:solidFill>
              <a:srgbClr val="021A4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19" y="1282"/>
            <a:ext cx="12191975" cy="68567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34"/>
          <p:cNvSpPr txBox="1"/>
          <p:nvPr>
            <p:ph type="title"/>
          </p:nvPr>
        </p:nvSpPr>
        <p:spPr>
          <a:xfrm>
            <a:off x="202025" y="2515400"/>
            <a:ext cx="124473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</a:rPr>
              <a:t>Save and Load the Model</a:t>
            </a:r>
            <a:endParaRPr sz="8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916951" y="413000"/>
            <a:ext cx="8543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and Loading Model Weights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996489" y="1638080"/>
            <a:ext cx="10340320" cy="42161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916952" y="413000"/>
            <a:ext cx="10196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and Loading Models with Shapes</a:t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774773" y="1961421"/>
            <a:ext cx="10406809" cy="34874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>
            <a:off x="1338477" y="1814832"/>
            <a:ext cx="9429627" cy="40811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4"/>
          <p:cNvSpPr txBox="1"/>
          <p:nvPr>
            <p:ph type="title"/>
          </p:nvPr>
        </p:nvSpPr>
        <p:spPr>
          <a:xfrm>
            <a:off x="916956" y="413000"/>
            <a:ext cx="662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Initializing a Tensor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6bffe9d53_0_0"/>
          <p:cNvSpPr txBox="1"/>
          <p:nvPr>
            <p:ph type="title"/>
          </p:nvPr>
        </p:nvSpPr>
        <p:spPr>
          <a:xfrm>
            <a:off x="916952" y="413000"/>
            <a:ext cx="10196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and </a:t>
            </a:r>
            <a:r>
              <a:rPr lang="en-US"/>
              <a:t>Loading a General Checkpoint </a:t>
            </a:r>
            <a:endParaRPr/>
          </a:p>
        </p:txBody>
      </p:sp>
      <p:pic>
        <p:nvPicPr>
          <p:cNvPr id="290" name="Google Shape;290;g106bffe9d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50" y="1535125"/>
            <a:ext cx="64293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06bffe9d5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425" y="3839725"/>
            <a:ext cx="7875399" cy="30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06bffe9d53_0_0"/>
          <p:cNvSpPr txBox="1"/>
          <p:nvPr/>
        </p:nvSpPr>
        <p:spPr>
          <a:xfrm>
            <a:off x="5501275" y="1709875"/>
            <a:ext cx="53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Saving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06bffe9d53_0_0"/>
          <p:cNvSpPr txBox="1"/>
          <p:nvPr/>
        </p:nvSpPr>
        <p:spPr>
          <a:xfrm>
            <a:off x="2298325" y="4715125"/>
            <a:ext cx="18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Loading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916957" y="413000"/>
            <a:ext cx="6258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Acknowledgment</a:t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916939" y="1795778"/>
            <a:ext cx="8411845" cy="186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PyTorch Official Tutorial: </a:t>
            </a:r>
            <a:r>
              <a:rPr lang="en-US" sz="2800" u="sng">
                <a:solidFill>
                  <a:srgbClr val="0563C1"/>
                </a:solidFill>
                <a:latin typeface="Trebuchet MS"/>
                <a:ea typeface="Trebuchet MS"/>
                <a:cs typeface="Trebuchet MS"/>
                <a:sym typeface="Trebuchet MS"/>
              </a:rPr>
              <a:t> https://pytorch.org/tutorials/beginner/basics/intro.html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t/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Feel free to check out the tutorial for more details!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846304" y="1437509"/>
            <a:ext cx="9007808" cy="53068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916955" y="413000"/>
            <a:ext cx="6325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Initializing a Tensor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916957" y="413000"/>
            <a:ext cx="7900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 of a Tensor</a:t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1355800" y="1786885"/>
            <a:ext cx="9345627" cy="4147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916939" y="413004"/>
            <a:ext cx="503047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on Tensors</a:t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1066429" y="2132813"/>
            <a:ext cx="9897264" cy="19347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type="title"/>
          </p:nvPr>
        </p:nvSpPr>
        <p:spPr>
          <a:xfrm>
            <a:off x="916939" y="413004"/>
            <a:ext cx="503047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on Tensors</a:t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486458" y="1114425"/>
            <a:ext cx="9892639" cy="5743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916953" y="413000"/>
            <a:ext cx="65016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on Tensors</a:t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1427340" y="1555331"/>
            <a:ext cx="9635635" cy="44702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2021-11-29T02:07:32Z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2021-04-23T00:00:00Z</vt:filetime>
  </property>
  <property fmtid="{D5CDD505-2E9C-101B-9397-08002B2CF9AE}" pid="3" name="LastSaved">
    <vt:filetime>2021-11-29T00:00:00Z</vt:filetime>
  </property>
</Properties>
</file>